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6260C-95FC-4994-B63A-550AC0C88E5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6260C-95FC-4994-B63A-550AC0C88E5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6260C-95FC-4994-B63A-550AC0C88E54}"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6260C-95FC-4994-B63A-550AC0C88E54}"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6260C-95FC-4994-B63A-550AC0C88E54}"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6260C-95FC-4994-B63A-550AC0C88E5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B6260C-95FC-4994-B63A-550AC0C88E5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59CE4-7C34-4137-9E76-4504316081C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B6260C-95FC-4994-B63A-550AC0C88E54}" type="datetimeFigureOut">
              <a:rPr lang="en-US" smtClean="0"/>
              <a:t>12/3/2023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659CE4-7C34-4137-9E76-4504316081C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927847"/>
            <a:ext cx="7766936" cy="3186953"/>
          </a:xfrm>
        </p:spPr>
        <p:txBody>
          <a:bodyPr/>
          <a:lstStyle/>
          <a:p>
            <a:pPr algn="ctr"/>
            <a:br>
              <a:rPr lang="en-US" sz="2000" b="1" dirty="0">
                <a:solidFill>
                  <a:schemeClr val="accent5">
                    <a:lumMod val="50000"/>
                  </a:schemeClr>
                </a:solidFill>
                <a:latin typeface="Times New Roman" panose="02020603050405020304" pitchFamily="18" charset="0"/>
                <a:cs typeface="Times New Roman" panose="02020603050405020304" pitchFamily="18" charset="0"/>
              </a:rPr>
            </a:br>
            <a:br>
              <a:rPr lang="en-US" sz="2400" b="1" dirty="0">
                <a:solidFill>
                  <a:schemeClr val="accent5">
                    <a:lumMod val="50000"/>
                  </a:schemeClr>
                </a:solidFill>
                <a:latin typeface="Times New Roman" panose="02020603050405020304" pitchFamily="18" charset="0"/>
                <a:cs typeface="Times New Roman" panose="02020603050405020304" pitchFamily="18" charset="0"/>
              </a:rPr>
            </a:br>
            <a:br>
              <a:rPr lang="en-US" sz="2400" b="1" dirty="0">
                <a:solidFill>
                  <a:schemeClr val="accent5">
                    <a:lumMod val="50000"/>
                  </a:schemeClr>
                </a:solidFill>
                <a:latin typeface="Times New Roman" panose="02020603050405020304" pitchFamily="18" charset="0"/>
                <a:cs typeface="Times New Roman" panose="02020603050405020304" pitchFamily="18" charset="0"/>
              </a:rPr>
            </a:br>
            <a:endParaRPr lang="en-US" sz="24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5" name="Picture 2" descr="BracU Logo | Brac Universit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3069" y="927847"/>
            <a:ext cx="1494932" cy="1371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07067" y="2589020"/>
            <a:ext cx="7766936" cy="4524315"/>
          </a:xfrm>
          <a:prstGeom prst="rect">
            <a:avLst/>
          </a:prstGeom>
          <a:noFill/>
        </p:spPr>
        <p:txBody>
          <a:bodyPr wrap="square">
            <a:spAutoFit/>
          </a:bodyPr>
          <a:lstStyle/>
          <a:p>
            <a:pPr algn="ctr"/>
            <a:r>
              <a:rPr lang="en-US" sz="1800" b="1" dirty="0">
                <a:solidFill>
                  <a:schemeClr val="accent5">
                    <a:lumMod val="50000"/>
                  </a:schemeClr>
                </a:solidFill>
                <a:latin typeface="Times New Roman" panose="02020603050405020304" pitchFamily="18" charset="0"/>
                <a:cs typeface="Times New Roman" panose="02020603050405020304" pitchFamily="18" charset="0"/>
              </a:rPr>
              <a:t>CSE431</a:t>
            </a:r>
            <a:br>
              <a:rPr lang="en-US" sz="1800" b="1" dirty="0">
                <a:solidFill>
                  <a:schemeClr val="accent5">
                    <a:lumMod val="50000"/>
                  </a:schemeClr>
                </a:solidFill>
                <a:latin typeface="Times New Roman" panose="02020603050405020304" pitchFamily="18" charset="0"/>
                <a:cs typeface="Times New Roman" panose="02020603050405020304" pitchFamily="18" charset="0"/>
              </a:rPr>
            </a:br>
            <a:r>
              <a:rPr lang="en-US" sz="1800" b="1" dirty="0">
                <a:solidFill>
                  <a:schemeClr val="accent5">
                    <a:lumMod val="50000"/>
                  </a:schemeClr>
                </a:solidFill>
                <a:latin typeface="Times New Roman" panose="02020603050405020304" pitchFamily="18" charset="0"/>
                <a:cs typeface="Times New Roman" panose="02020603050405020304" pitchFamily="18" charset="0"/>
              </a:rPr>
              <a:t>NATURAL LANGUAGE PROCESSING </a:t>
            </a:r>
          </a:p>
          <a:p>
            <a:pPr algn="ctr"/>
            <a:endParaRPr lang="en-US" b="1" dirty="0">
              <a:solidFill>
                <a:schemeClr val="accent5">
                  <a:lumMod val="50000"/>
                </a:schemeClr>
              </a:solidFill>
              <a:latin typeface="Times New Roman" panose="02020603050405020304" pitchFamily="18" charset="0"/>
              <a:cs typeface="Times New Roman" panose="02020603050405020304" pitchFamily="18" charset="0"/>
            </a:endParaRPr>
          </a:p>
          <a:p>
            <a:pPr algn="ctr"/>
            <a:r>
              <a:rPr lang="en-US" b="1" dirty="0">
                <a:solidFill>
                  <a:schemeClr val="accent5">
                    <a:lumMod val="50000"/>
                  </a:schemeClr>
                </a:solidFill>
                <a:latin typeface="Times New Roman" panose="02020603050405020304" pitchFamily="18" charset="0"/>
                <a:cs typeface="Times New Roman" panose="02020603050405020304" pitchFamily="18" charset="0"/>
              </a:rPr>
              <a:t>Paper Title: </a:t>
            </a:r>
            <a:r>
              <a:rPr lang="en-US" b="1" dirty="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Evaluation of ChatGPT for NLP-Based Mental Health Applications</a:t>
            </a:r>
          </a:p>
          <a:p>
            <a:pPr algn="ctr"/>
            <a:endParaRPr lang="en-US" sz="1800" dirty="0">
              <a:solidFill>
                <a:schemeClr val="accent5">
                  <a:lumMod val="50000"/>
                </a:schemeClr>
              </a:solidFill>
              <a:effectLst/>
              <a:latin typeface="Times New Roman" panose="02020603050405020304" pitchFamily="18" charset="0"/>
              <a:cs typeface="Times New Roman" panose="02020603050405020304" pitchFamily="18" charset="0"/>
            </a:endParaRPr>
          </a:p>
          <a:p>
            <a:pPr algn="ctr"/>
            <a:r>
              <a:rPr lang="en-US" sz="1800" dirty="0">
                <a:solidFill>
                  <a:schemeClr val="accent5">
                    <a:lumMod val="50000"/>
                  </a:schemeClr>
                </a:solidFill>
                <a:effectLst/>
                <a:latin typeface="Times New Roman" panose="02020603050405020304" pitchFamily="18" charset="0"/>
                <a:cs typeface="Times New Roman" panose="02020603050405020304" pitchFamily="18" charset="0"/>
              </a:rPr>
              <a:t>Bishal Lamichhane</a:t>
            </a:r>
          </a:p>
          <a:p>
            <a:pPr algn="ctr"/>
            <a:r>
              <a:rPr lang="en-US" sz="1800" dirty="0">
                <a:solidFill>
                  <a:schemeClr val="accent5">
                    <a:lumMod val="50000"/>
                  </a:schemeClr>
                </a:solidFill>
                <a:effectLst/>
                <a:latin typeface="Times New Roman" panose="02020603050405020304" pitchFamily="18" charset="0"/>
                <a:cs typeface="Times New Roman" panose="02020603050405020304" pitchFamily="18" charset="0"/>
              </a:rPr>
              <a:t>lamichhane.bishal@gmail.com </a:t>
            </a:r>
          </a:p>
          <a:p>
            <a:pPr algn="ctr"/>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algn="ctr"/>
            <a:r>
              <a:rPr lang="en-US" sz="1800" b="1" dirty="0">
                <a:solidFill>
                  <a:schemeClr val="accent5">
                    <a:lumMod val="50000"/>
                  </a:schemeClr>
                </a:solidFill>
                <a:effectLst/>
                <a:latin typeface="Times New Roman" panose="02020603050405020304" pitchFamily="18" charset="0"/>
                <a:cs typeface="Times New Roman" panose="02020603050405020304" pitchFamily="18" charset="0"/>
              </a:rPr>
              <a:t>Presentation By</a:t>
            </a:r>
          </a:p>
          <a:p>
            <a:pPr algn="ctr"/>
            <a:r>
              <a:rPr lang="en-US" sz="1800" b="1" dirty="0">
                <a:solidFill>
                  <a:schemeClr val="accent5">
                    <a:lumMod val="50000"/>
                  </a:schemeClr>
                </a:solidFill>
                <a:latin typeface="Times New Roman" panose="02020603050405020304" pitchFamily="18" charset="0"/>
                <a:cs typeface="Times New Roman" panose="02020603050405020304" pitchFamily="18" charset="0"/>
              </a:rPr>
              <a:t>Ishrat Jahan</a:t>
            </a:r>
          </a:p>
          <a:p>
            <a:pPr algn="ctr"/>
            <a:r>
              <a:rPr lang="en-US" sz="1800" b="1" dirty="0">
                <a:solidFill>
                  <a:schemeClr val="accent5">
                    <a:lumMod val="50000"/>
                  </a:schemeClr>
                </a:solidFill>
                <a:latin typeface="Times New Roman" panose="02020603050405020304" pitchFamily="18" charset="0"/>
                <a:cs typeface="Times New Roman" panose="02020603050405020304" pitchFamily="18" charset="0"/>
              </a:rPr>
              <a:t>ID: 20301152</a:t>
            </a:r>
          </a:p>
          <a:p>
            <a:pPr algn="ctr"/>
            <a:r>
              <a:rPr lang="en-US" sz="1800" b="1" dirty="0">
                <a:solidFill>
                  <a:schemeClr val="accent5">
                    <a:lumMod val="50000"/>
                  </a:schemeClr>
                </a:solidFill>
                <a:latin typeface="Times New Roman" panose="02020603050405020304" pitchFamily="18" charset="0"/>
                <a:cs typeface="Times New Roman" panose="02020603050405020304" pitchFamily="18" charset="0"/>
              </a:rPr>
              <a:t>Section: 02</a:t>
            </a:r>
          </a:p>
          <a:p>
            <a:pPr algn="ctr"/>
            <a:r>
              <a:rPr lang="en-US" sz="1800" b="1" dirty="0">
                <a:solidFill>
                  <a:schemeClr val="accent5">
                    <a:lumMod val="50000"/>
                  </a:schemeClr>
                </a:solidFill>
                <a:latin typeface="Times New Roman" panose="02020603050405020304" pitchFamily="18" charset="0"/>
                <a:cs typeface="Times New Roman" panose="02020603050405020304" pitchFamily="18" charset="0"/>
              </a:rPr>
              <a:t>Group: 07</a:t>
            </a:r>
          </a:p>
          <a:p>
            <a:pPr algn="ctr"/>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algn="ctr"/>
            <a:endParaRPr lang="en-US"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191870" y="4757127"/>
            <a:ext cx="6391473" cy="646331"/>
          </a:xfrm>
          <a:prstGeom prst="rect">
            <a:avLst/>
          </a:prstGeom>
          <a:noFill/>
        </p:spPr>
        <p:txBody>
          <a:bodyPr wrap="square">
            <a:spAutoFit/>
          </a:bodyPr>
          <a:lstStyle/>
          <a:p>
            <a:pPr algn="ctr"/>
            <a:endParaRPr lang="en-US" b="1" dirty="0">
              <a:solidFill>
                <a:schemeClr val="accent5">
                  <a:lumMod val="50000"/>
                </a:schemeClr>
              </a:solidFill>
              <a:latin typeface="Times New Roman" panose="02020603050405020304" pitchFamily="18" charset="0"/>
              <a:cs typeface="Times New Roman" panose="02020603050405020304" pitchFamily="18" charset="0"/>
            </a:endParaRPr>
          </a:p>
          <a:p>
            <a:pPr algn="ctr"/>
            <a:endParaRPr lang="en-US"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16" name="Audio 15">
            <a:hlinkClick r:id="" action="ppaction://media"/>
            <a:extLst>
              <a:ext uri="{FF2B5EF4-FFF2-40B4-BE49-F238E27FC236}">
                <a16:creationId xmlns:a16="http://schemas.microsoft.com/office/drawing/2014/main" id="{9CCE2718-6AA0-4E7E-B142-D2899DE1C70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11951">
        <p:fade/>
      </p:transition>
    </mc:Choice>
    <mc:Fallback>
      <p:transition spd="med" advTm="119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6"/>
                </p:tgtEl>
              </p:cMediaNode>
            </p:audio>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5788"/>
          </a:xfrm>
        </p:spPr>
        <p:txBody>
          <a:bodyPr>
            <a:normAutofit/>
          </a:bodyPr>
          <a:lstStyle/>
          <a:p>
            <a:pPr algn="ctr"/>
            <a:r>
              <a:rPr lang="en-US" sz="4000" b="1" dirty="0">
                <a:solidFill>
                  <a:schemeClr val="accent5">
                    <a:lumMod val="50000"/>
                  </a:schemeClr>
                </a:solidFill>
              </a:rPr>
              <a:t>What this paper is about</a:t>
            </a:r>
          </a:p>
        </p:txBody>
      </p:sp>
      <p:sp>
        <p:nvSpPr>
          <p:cNvPr id="4" name="Content Placeholder 3"/>
          <p:cNvSpPr>
            <a:spLocks noGrp="1"/>
          </p:cNvSpPr>
          <p:nvPr>
            <p:ph idx="1"/>
          </p:nvPr>
        </p:nvSpPr>
        <p:spPr>
          <a:xfrm>
            <a:off x="712694" y="1425388"/>
            <a:ext cx="8561308" cy="4615974"/>
          </a:xfrm>
        </p:spPr>
        <p:txBody>
          <a:bodyPr>
            <a:normAutofit/>
          </a:bodyPr>
          <a:lstStyle/>
          <a:p>
            <a:pPr marL="0" indent="0">
              <a:buNone/>
            </a:pPr>
            <a:r>
              <a:rPr lang="en-US" sz="3200" b="0" i="0" u="none" strike="noStrike" dirty="0">
                <a:solidFill>
                  <a:schemeClr val="accent5">
                    <a:lumMod val="50000"/>
                  </a:schemeClr>
                </a:solidFill>
                <a:effectLst/>
                <a:latin typeface="Times New Roman" panose="02020603050405020304" pitchFamily="18" charset="0"/>
              </a:rPr>
              <a:t>This paper explores the application of ChatGPT, a large language model, for mental health state detection through the analysis of users' social media posts. It investigates the model's zero-shot classification performance in tasks related to stress, depression, and suicidality, aiming to assess its potential contribution to NLP-based mental health applications.</a:t>
            </a:r>
            <a:endParaRPr lang="en-US" sz="3200" dirty="0">
              <a:solidFill>
                <a:schemeClr val="accent5">
                  <a:lumMod val="50000"/>
                </a:schemeClr>
              </a:solidFill>
            </a:endParaRPr>
          </a:p>
        </p:txBody>
      </p:sp>
      <p:pic>
        <p:nvPicPr>
          <p:cNvPr id="8" name="Audio 7">
            <a:hlinkClick r:id="" action="ppaction://media"/>
            <a:extLst>
              <a:ext uri="{FF2B5EF4-FFF2-40B4-BE49-F238E27FC236}">
                <a16:creationId xmlns:a16="http://schemas.microsoft.com/office/drawing/2014/main" id="{898048A4-E781-4628-B746-2B393AF6A51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28478">
        <p:fade/>
      </p:transition>
    </mc:Choice>
    <mc:Fallback>
      <p:transition spd="med" advTm="28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032934"/>
            <a:ext cx="7766936" cy="677334"/>
          </a:xfrm>
        </p:spPr>
        <p:txBody>
          <a:bodyPr/>
          <a:lstStyle/>
          <a:p>
            <a:pPr algn="ctr"/>
            <a:r>
              <a:rPr lang="en-US" sz="4000" b="1"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About NLP and ChatGPT</a:t>
            </a:r>
            <a:endParaRPr lang="en-US" sz="96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07067" y="2043953"/>
            <a:ext cx="7766936" cy="3966882"/>
          </a:xfrm>
        </p:spPr>
        <p:txBody>
          <a:bodyPr>
            <a:normAutofit lnSpcReduction="20000"/>
          </a:bodyPr>
          <a:lstStyle/>
          <a:p>
            <a:pPr marL="742950" indent="-285750" algn="l" rtl="0" fontAlgn="base">
              <a:lnSpc>
                <a:spcPct val="150000"/>
              </a:lnSpc>
              <a:spcBef>
                <a:spcPts val="0"/>
              </a:spcBef>
              <a:spcAft>
                <a:spcPts val="0"/>
              </a:spcAft>
              <a:buFont typeface="Wingdings" panose="05000000000000000000" pitchFamily="2" charset="2"/>
              <a:buChar char="v"/>
            </a:pPr>
            <a:r>
              <a:rPr lang="en-US"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Natural Language Processing (NLP) plays a crucial role in mental health applications.</a:t>
            </a:r>
          </a:p>
          <a:p>
            <a:pPr marL="742950" indent="-285750" algn="l" rtl="0" fontAlgn="base">
              <a:lnSpc>
                <a:spcPct val="150000"/>
              </a:lnSpc>
              <a:spcBef>
                <a:spcPts val="0"/>
              </a:spcBef>
              <a:spcAft>
                <a:spcPts val="1500"/>
              </a:spcAft>
              <a:buFont typeface="Wingdings" panose="05000000000000000000" pitchFamily="2" charset="2"/>
              <a:buChar char="v"/>
            </a:pPr>
            <a:r>
              <a:rPr lang="en-US"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ChatGPT, a large language model, is employed for language understanding in this study.</a:t>
            </a:r>
          </a:p>
          <a:p>
            <a:pPr marL="742950" indent="-285750" algn="l" rtl="0" fontAlgn="base">
              <a:lnSpc>
                <a:spcPct val="150000"/>
              </a:lnSpc>
              <a:spcBef>
                <a:spcPts val="0"/>
              </a:spcBef>
              <a:spcAft>
                <a:spcPts val="1500"/>
              </a:spcAft>
              <a:buFont typeface="Wingdings" panose="05000000000000000000" pitchFamily="2" charset="2"/>
              <a:buChar char="v"/>
            </a:pPr>
            <a:r>
              <a:rPr lang="en-US"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Overview of the research explores ChatGPT's zero-shot classification for stress, depression, and suicidality detection</a:t>
            </a:r>
            <a:r>
              <a:rPr lang="en-US" sz="1800" b="0" i="0" u="none" strike="noStrike" dirty="0">
                <a:solidFill>
                  <a:srgbClr val="374151"/>
                </a:solidFill>
                <a:effectLst/>
                <a:latin typeface="Times New Roman" panose="02020603050405020304" pitchFamily="18" charset="0"/>
                <a:cs typeface="Times New Roman" panose="02020603050405020304" pitchFamily="18" charset="0"/>
              </a:rPr>
              <a:t>.</a:t>
            </a:r>
          </a:p>
          <a:p>
            <a:pPr algn="l"/>
            <a:endParaRPr lang="en-US" dirty="0">
              <a:solidFill>
                <a:schemeClr val="accent5">
                  <a:lumMod val="50000"/>
                </a:schemeClr>
              </a:solidFill>
              <a:latin typeface="Times New Roman" panose="02020603050405020304" pitchFamily="18" charset="0"/>
              <a:cs typeface="Times New Roman" panose="02020603050405020304" pitchFamily="18" charset="0"/>
            </a:endParaRPr>
          </a:p>
          <a:p>
            <a:pPr algn="l"/>
            <a:r>
              <a:rPr lang="en-US" sz="2000" b="0" i="1" dirty="0">
                <a:solidFill>
                  <a:schemeClr val="accent5">
                    <a:lumMod val="50000"/>
                  </a:schemeClr>
                </a:solidFill>
                <a:effectLst/>
                <a:latin typeface="Times New Roman" panose="02020603050405020304" pitchFamily="18" charset="0"/>
                <a:cs typeface="Times New Roman" panose="02020603050405020304" pitchFamily="18" charset="0"/>
              </a:rPr>
              <a:t>NLP is fundamental for mental health applications, and ChatGPT, known for its language understanding, is applied in this study to assess its capabilities in mental health state detection.</a:t>
            </a:r>
            <a:endParaRPr lang="en-US" sz="20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14E070F8-FC58-4945-9B4C-77A0165D5A1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35268">
        <p:fade/>
      </p:transition>
    </mc:Choice>
    <mc:Fallback>
      <p:transition spd="med" advTm="35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9918"/>
          </a:xfrm>
        </p:spPr>
        <p:txBody>
          <a:bodyPr>
            <a:normAutofit/>
          </a:bodyPr>
          <a:lstStyle/>
          <a:p>
            <a:pPr algn="ctr"/>
            <a:r>
              <a:rPr lang="en-US" sz="4000" b="1" dirty="0">
                <a:solidFill>
                  <a:schemeClr val="accent5">
                    <a:lumMod val="50000"/>
                  </a:schemeClr>
                </a:solidFill>
                <a:latin typeface="Times New Roman" panose="02020603050405020304" pitchFamily="18" charset="0"/>
                <a:cs typeface="Times New Roman" panose="02020603050405020304" pitchFamily="18" charset="0"/>
              </a:rPr>
              <a:t>Data Collection Process</a:t>
            </a:r>
          </a:p>
        </p:txBody>
      </p:sp>
      <p:sp>
        <p:nvSpPr>
          <p:cNvPr id="3" name="Content Placeholder 2"/>
          <p:cNvSpPr>
            <a:spLocks noGrp="1"/>
          </p:cNvSpPr>
          <p:nvPr>
            <p:ph idx="1"/>
          </p:nvPr>
        </p:nvSpPr>
        <p:spPr>
          <a:xfrm>
            <a:off x="677334" y="1519519"/>
            <a:ext cx="8596668" cy="4521844"/>
          </a:xfrm>
        </p:spPr>
        <p:txBody>
          <a:bodyPr/>
          <a:lstStyle/>
          <a:p>
            <a:pPr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rPr>
              <a:t>Stress Detection Dataset collected from users’’ social media posts in different Reddit group categories</a:t>
            </a:r>
          </a:p>
          <a:p>
            <a:pPr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rPr>
              <a:t>Depression Detection Dataset collected from the dataset consists of user posts in different Reddit groups (subreddits) and web blogs. </a:t>
            </a:r>
          </a:p>
          <a:p>
            <a:pPr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rPr>
              <a:t>Suicidality Detection Dataset: A suicidality detection dataset based on social media posts. </a:t>
            </a:r>
          </a:p>
          <a:p>
            <a:pPr algn="l">
              <a:buFont typeface="Wingdings" panose="05000000000000000000" pitchFamily="2" charset="2"/>
              <a:buChar char="v"/>
            </a:pPr>
            <a:endParaRPr lang="en-US" sz="2000" dirty="0">
              <a:solidFill>
                <a:schemeClr val="accent5">
                  <a:lumMod val="50000"/>
                </a:schemeClr>
              </a:solidFill>
              <a:latin typeface="Times New Roman" panose="02020603050405020304" pitchFamily="18" charset="0"/>
              <a:cs typeface="Times New Roman" panose="02020603050405020304" pitchFamily="18" charset="0"/>
            </a:endParaRPr>
          </a:p>
          <a:p>
            <a:pPr marL="0" indent="0" algn="l">
              <a:buNone/>
            </a:pPr>
            <a:r>
              <a:rPr lang="en-US" sz="2000" b="0" i="1" dirty="0">
                <a:solidFill>
                  <a:schemeClr val="accent5">
                    <a:lumMod val="50000"/>
                  </a:schemeClr>
                </a:solidFill>
                <a:effectLst/>
                <a:latin typeface="Times New Roman" panose="02020603050405020304" pitchFamily="18" charset="0"/>
                <a:cs typeface="Times New Roman" panose="02020603050405020304" pitchFamily="18" charset="0"/>
              </a:rPr>
              <a:t>Social media posts provide rich data for mental health analysis. Linguistic content is vital for accurate detection, drawing on insights from prior studies in the field.</a:t>
            </a:r>
          </a:p>
          <a:p>
            <a:pPr marL="0" indent="0">
              <a:buNone/>
            </a:pPr>
            <a:endParaRPr lang="en-US" dirty="0"/>
          </a:p>
        </p:txBody>
      </p:sp>
      <p:pic>
        <p:nvPicPr>
          <p:cNvPr id="6" name="Audio 5">
            <a:hlinkClick r:id="" action="ppaction://media"/>
            <a:extLst>
              <a:ext uri="{FF2B5EF4-FFF2-40B4-BE49-F238E27FC236}">
                <a16:creationId xmlns:a16="http://schemas.microsoft.com/office/drawing/2014/main" id="{1459FD1A-DA90-4176-B5E3-AC516A8F126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40446">
        <p:fade/>
      </p:transition>
    </mc:Choice>
    <mc:Fallback>
      <p:transition spd="med" advTm="404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5788"/>
          </a:xfrm>
        </p:spPr>
        <p:txBody>
          <a:bodyPr>
            <a:normAutofit/>
          </a:bodyPr>
          <a:lstStyle/>
          <a:p>
            <a:pPr algn="ctr"/>
            <a:r>
              <a:rPr lang="en-US" sz="4000" b="1" dirty="0">
                <a:solidFill>
                  <a:schemeClr val="accent5">
                    <a:lumMod val="50000"/>
                  </a:schemeClr>
                </a:solidFill>
                <a:latin typeface="Times New Roman" panose="02020603050405020304" pitchFamily="18" charset="0"/>
                <a:cs typeface="Times New Roman" panose="02020603050405020304" pitchFamily="18" charset="0"/>
              </a:rPr>
              <a:t>Data Collection and pre-Processing</a:t>
            </a:r>
          </a:p>
        </p:txBody>
      </p:sp>
      <p:sp>
        <p:nvSpPr>
          <p:cNvPr id="3" name="Content Placeholder 2"/>
          <p:cNvSpPr>
            <a:spLocks noGrp="1"/>
          </p:cNvSpPr>
          <p:nvPr>
            <p:ph idx="1"/>
          </p:nvPr>
        </p:nvSpPr>
        <p:spPr>
          <a:xfrm>
            <a:off x="677334" y="1425389"/>
            <a:ext cx="8596668" cy="4615974"/>
          </a:xfrm>
        </p:spPr>
        <p:txBody>
          <a:bodyPr>
            <a:normAutofit/>
          </a:bodyPr>
          <a:lstStyle/>
          <a:p>
            <a:pPr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The authors meticulously constructed and pre-processed the collected data:</a:t>
            </a:r>
          </a:p>
          <a:p>
            <a:pPr algn="l">
              <a:buFont typeface="Wingdings" panose="05000000000000000000" pitchFamily="2" charset="2"/>
              <a:buChar char="Ø"/>
            </a:pPr>
            <a:r>
              <a:rPr lang="en-US" sz="1500" b="1" i="0" dirty="0">
                <a:solidFill>
                  <a:schemeClr val="accent5">
                    <a:lumMod val="50000"/>
                  </a:schemeClr>
                </a:solidFill>
                <a:effectLst/>
                <a:latin typeface="Times New Roman" panose="02020603050405020304" pitchFamily="18" charset="0"/>
                <a:cs typeface="Times New Roman" panose="02020603050405020304" pitchFamily="18" charset="0"/>
              </a:rPr>
              <a:t>Stress Detection Dataset:</a:t>
            </a:r>
            <a:endParaRPr lang="en-US" sz="15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Conducted data cleaning for noise reduction</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Tokenization of text for model input</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Removed stop words and non-informative elements</a:t>
            </a:r>
          </a:p>
          <a:p>
            <a:pPr algn="l">
              <a:buFont typeface="Wingdings" panose="05000000000000000000" pitchFamily="2" charset="2"/>
              <a:buChar char="Ø"/>
            </a:pPr>
            <a:r>
              <a:rPr lang="en-US" sz="1500" b="1" i="0" dirty="0">
                <a:solidFill>
                  <a:schemeClr val="accent5">
                    <a:lumMod val="50000"/>
                  </a:schemeClr>
                </a:solidFill>
                <a:effectLst/>
                <a:latin typeface="Times New Roman" panose="02020603050405020304" pitchFamily="18" charset="0"/>
                <a:cs typeface="Times New Roman" panose="02020603050405020304" pitchFamily="18" charset="0"/>
              </a:rPr>
              <a:t>Depression Detection Dataset:</a:t>
            </a:r>
            <a:endParaRPr lang="en-US" sz="15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Addressed missing data points</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Applied text normalization techniques</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Ensured uniformity in text format for consistency</a:t>
            </a:r>
          </a:p>
          <a:p>
            <a:pPr algn="l">
              <a:buFont typeface="Wingdings" panose="05000000000000000000" pitchFamily="2" charset="2"/>
              <a:buChar char="Ø"/>
            </a:pPr>
            <a:r>
              <a:rPr lang="en-US" sz="1500" b="1" i="0" dirty="0">
                <a:solidFill>
                  <a:schemeClr val="accent5">
                    <a:lumMod val="50000"/>
                  </a:schemeClr>
                </a:solidFill>
                <a:effectLst/>
                <a:latin typeface="Times New Roman" panose="02020603050405020304" pitchFamily="18" charset="0"/>
                <a:cs typeface="Times New Roman" panose="02020603050405020304" pitchFamily="18" charset="0"/>
              </a:rPr>
              <a:t>Suicidality Detection Dataset:</a:t>
            </a:r>
            <a:endParaRPr lang="en-US" sz="15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Conducted sentiment analysis for context understanding</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Managed imbalanced classes through sampling techniques</a:t>
            </a:r>
          </a:p>
          <a:p>
            <a:pPr lvl="1" algn="l">
              <a:buFont typeface="Wingdings" panose="05000000000000000000" pitchFamily="2" charset="2"/>
              <a:buChar char="Ø"/>
            </a:pPr>
            <a:r>
              <a:rPr lang="en-US" sz="1500" b="0" i="0" dirty="0">
                <a:solidFill>
                  <a:schemeClr val="accent5">
                    <a:lumMod val="50000"/>
                  </a:schemeClr>
                </a:solidFill>
                <a:effectLst/>
                <a:latin typeface="Times New Roman" panose="02020603050405020304" pitchFamily="18" charset="0"/>
                <a:cs typeface="Times New Roman" panose="02020603050405020304" pitchFamily="18" charset="0"/>
              </a:rPr>
              <a:t>Standardized text encoding for model compatibility</a:t>
            </a:r>
          </a:p>
          <a:p>
            <a:endParaRPr lang="en-US" dirty="0"/>
          </a:p>
        </p:txBody>
      </p:sp>
      <p:pic>
        <p:nvPicPr>
          <p:cNvPr id="6" name="Audio 5">
            <a:hlinkClick r:id="" action="ppaction://media"/>
            <a:extLst>
              <a:ext uri="{FF2B5EF4-FFF2-40B4-BE49-F238E27FC236}">
                <a16:creationId xmlns:a16="http://schemas.microsoft.com/office/drawing/2014/main" id="{30CD1355-64BA-41A5-8ED8-906EE02ACFF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41636">
        <p:fade/>
      </p:transition>
    </mc:Choice>
    <mc:Fallback>
      <p:transition spd="med" advTm="416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4424"/>
          </a:xfrm>
        </p:spPr>
        <p:txBody>
          <a:bodyPr>
            <a:normAutofit fontScale="90000"/>
          </a:bodyPr>
          <a:lstStyle/>
          <a:p>
            <a:pPr algn="ctr"/>
            <a:r>
              <a:rPr lang="en-US" sz="4000" b="1" dirty="0">
                <a:solidFill>
                  <a:schemeClr val="accent5">
                    <a:lumMod val="50000"/>
                  </a:schemeClr>
                </a:solidFill>
                <a:latin typeface="Times New Roman" panose="02020603050405020304" pitchFamily="18" charset="0"/>
                <a:cs typeface="Times New Roman" panose="02020603050405020304" pitchFamily="18" charset="0"/>
              </a:rPr>
              <a:t>Model Used for analysis</a:t>
            </a:r>
          </a:p>
        </p:txBody>
      </p:sp>
      <p:sp>
        <p:nvSpPr>
          <p:cNvPr id="3" name="Content Placeholder 2"/>
          <p:cNvSpPr>
            <a:spLocks noGrp="1"/>
          </p:cNvSpPr>
          <p:nvPr>
            <p:ph idx="1"/>
          </p:nvPr>
        </p:nvSpPr>
        <p:spPr>
          <a:xfrm>
            <a:off x="677334" y="1425389"/>
            <a:ext cx="8596668" cy="4615974"/>
          </a:xfrm>
        </p:spPr>
        <p:txBody>
          <a:bodyPr>
            <a:normAutofit fontScale="70000" lnSpcReduction="20000"/>
          </a:bodyPr>
          <a:lstStyle/>
          <a:p>
            <a:pPr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The authors employed advanced models for robust analysis:</a:t>
            </a:r>
          </a:p>
          <a:p>
            <a:pPr algn="l">
              <a:buFont typeface="Wingdings" panose="05000000000000000000" pitchFamily="2" charset="2"/>
              <a:buChar char="Ø"/>
            </a:pPr>
            <a:r>
              <a:rPr lang="en-US" sz="2600" b="1" i="0" dirty="0">
                <a:solidFill>
                  <a:schemeClr val="accent5">
                    <a:lumMod val="50000"/>
                  </a:schemeClr>
                </a:solidFill>
                <a:effectLst/>
                <a:latin typeface="Times New Roman" panose="02020603050405020304" pitchFamily="18" charset="0"/>
                <a:cs typeface="Times New Roman" panose="02020603050405020304" pitchFamily="18" charset="0"/>
              </a:rPr>
              <a:t>ChatGPT - Transformer-based Model:</a:t>
            </a:r>
            <a:endParaRPr lang="en-US" sz="26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Utilized ChatGPT's capabilities in natural language understanding</a:t>
            </a:r>
          </a:p>
          <a:p>
            <a:pPr lvl="1"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Leveraged its pre-trained knowledge for mental health applications</a:t>
            </a:r>
          </a:p>
          <a:p>
            <a:pPr algn="l">
              <a:buFont typeface="Wingdings" panose="05000000000000000000" pitchFamily="2" charset="2"/>
              <a:buChar char="Ø"/>
            </a:pPr>
            <a:r>
              <a:rPr lang="en-US" sz="2600" b="1" i="0" dirty="0">
                <a:solidFill>
                  <a:schemeClr val="accent5">
                    <a:lumMod val="50000"/>
                  </a:schemeClr>
                </a:solidFill>
                <a:effectLst/>
                <a:latin typeface="Times New Roman" panose="02020603050405020304" pitchFamily="18" charset="0"/>
                <a:cs typeface="Times New Roman" panose="02020603050405020304" pitchFamily="18" charset="0"/>
              </a:rPr>
              <a:t>OpenAI's GPT-4 Model:</a:t>
            </a:r>
            <a:endParaRPr lang="en-US" sz="26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Demonstrated success in various domains, including medical applications </a:t>
            </a:r>
          </a:p>
          <a:p>
            <a:pPr lvl="1"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Notably applied in mental health tasks for improved language understanding</a:t>
            </a:r>
          </a:p>
          <a:p>
            <a:pPr algn="l">
              <a:buFont typeface="Wingdings" panose="05000000000000000000" pitchFamily="2" charset="2"/>
              <a:buChar char="Ø"/>
            </a:pPr>
            <a:r>
              <a:rPr lang="en-US" sz="2600" b="1" i="0" dirty="0">
                <a:solidFill>
                  <a:schemeClr val="accent5">
                    <a:lumMod val="50000"/>
                  </a:schemeClr>
                </a:solidFill>
                <a:effectLst/>
                <a:latin typeface="Times New Roman" panose="02020603050405020304" pitchFamily="18" charset="0"/>
                <a:cs typeface="Times New Roman" panose="02020603050405020304" pitchFamily="18" charset="0"/>
              </a:rPr>
              <a:t>Methodology:</a:t>
            </a:r>
            <a:endParaRPr lang="en-US" sz="26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Zero-shot classification with ChatGPT for stress, depression, and suicidality detection</a:t>
            </a:r>
          </a:p>
          <a:p>
            <a:pPr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Leveraged the inherent language understanding capabilities of the models</a:t>
            </a:r>
          </a:p>
          <a:p>
            <a:pPr algn="l">
              <a:buFont typeface="Wingdings" panose="05000000000000000000" pitchFamily="2" charset="2"/>
              <a:buChar char="Ø"/>
            </a:pPr>
            <a:r>
              <a:rPr lang="en-US" sz="2600" b="1" i="0" dirty="0">
                <a:solidFill>
                  <a:schemeClr val="accent5">
                    <a:lumMod val="50000"/>
                  </a:schemeClr>
                </a:solidFill>
                <a:effectLst/>
                <a:latin typeface="Times New Roman" panose="02020603050405020304" pitchFamily="18" charset="0"/>
                <a:cs typeface="Times New Roman" panose="02020603050405020304" pitchFamily="18" charset="0"/>
              </a:rPr>
              <a:t>Evaluation Metrics:</a:t>
            </a:r>
            <a:endParaRPr lang="en-US" sz="2600" b="0" i="0" dirty="0">
              <a:solidFill>
                <a:schemeClr val="accent5">
                  <a:lumMod val="50000"/>
                </a:schemeClr>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F1 score for detection accuracy</a:t>
            </a:r>
          </a:p>
          <a:p>
            <a:pPr algn="l">
              <a:buFont typeface="Wingdings" panose="05000000000000000000" pitchFamily="2" charset="2"/>
              <a:buChar char="Ø"/>
            </a:pPr>
            <a:r>
              <a:rPr lang="en-US" sz="2600" b="0" i="0" dirty="0">
                <a:solidFill>
                  <a:schemeClr val="accent5">
                    <a:lumMod val="50000"/>
                  </a:schemeClr>
                </a:solidFill>
                <a:effectLst/>
                <a:latin typeface="Times New Roman" panose="02020603050405020304" pitchFamily="18" charset="0"/>
                <a:cs typeface="Times New Roman" panose="02020603050405020304" pitchFamily="18" charset="0"/>
              </a:rPr>
              <a:t>Confusion matrix analysis for insights into prediction performance</a:t>
            </a:r>
          </a:p>
        </p:txBody>
      </p:sp>
      <p:pic>
        <p:nvPicPr>
          <p:cNvPr id="5" name="Audio 4">
            <a:hlinkClick r:id="" action="ppaction://media"/>
            <a:extLst>
              <a:ext uri="{FF2B5EF4-FFF2-40B4-BE49-F238E27FC236}">
                <a16:creationId xmlns:a16="http://schemas.microsoft.com/office/drawing/2014/main" id="{BB5A44BC-96D8-4E27-B137-42039F67778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47041">
        <p:fade/>
      </p:transition>
    </mc:Choice>
    <mc:Fallback>
      <p:transition spd="med" advTm="47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additive="base">
                                        <p:cTn id="7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8894"/>
          </a:xfrm>
        </p:spPr>
        <p:txBody>
          <a:bodyPr>
            <a:normAutofit/>
          </a:bodyPr>
          <a:lstStyle/>
          <a:p>
            <a:pPr algn="ctr"/>
            <a:r>
              <a:rPr lang="en-US" sz="4000" b="1" dirty="0">
                <a:solidFill>
                  <a:schemeClr val="accent5">
                    <a:lumMod val="50000"/>
                  </a:schemeClr>
                </a:solidFill>
                <a:latin typeface="Times New Roman" panose="02020603050405020304" pitchFamily="18" charset="0"/>
                <a:cs typeface="Times New Roman" panose="02020603050405020304" pitchFamily="18" charset="0"/>
              </a:rPr>
              <a:t>Result Analysis</a:t>
            </a:r>
          </a:p>
        </p:txBody>
      </p:sp>
      <p:sp>
        <p:nvSpPr>
          <p:cNvPr id="3" name="Content Placeholder 2"/>
          <p:cNvSpPr>
            <a:spLocks noGrp="1"/>
          </p:cNvSpPr>
          <p:nvPr>
            <p:ph idx="1"/>
          </p:nvPr>
        </p:nvSpPr>
        <p:spPr>
          <a:xfrm>
            <a:off x="677334" y="1680882"/>
            <a:ext cx="8596668" cy="4360481"/>
          </a:xfrm>
        </p:spPr>
        <p:txBody>
          <a:bodyPr>
            <a:normAutofit/>
          </a:bodyPr>
          <a:lstStyle/>
          <a:p>
            <a:pPr marL="0" indent="0">
              <a:buNone/>
            </a:pPr>
            <a:r>
              <a:rPr lang="en-US" sz="2000" b="0" i="0" dirty="0">
                <a:solidFill>
                  <a:schemeClr val="accent5">
                    <a:lumMod val="50000"/>
                  </a:schemeClr>
                </a:solidFill>
                <a:effectLst/>
                <a:latin typeface="Times New Roman" panose="02020603050405020304" pitchFamily="18" charset="0"/>
                <a:cs typeface="Times New Roman" panose="02020603050405020304" pitchFamily="18" charset="0"/>
              </a:rPr>
              <a:t>The study achieved promising results in mental health detection using ChatGPT. F1 scores were 0.72 for stress, 0.86 for depression, and 0.37 for suicidality detection, surpassing baseline scores. The stress model outperformed the baseline of predicting the dominant class (stress). Depression detection significantly outpaced the baseline of predicting the dominant class (depression). Suicidality detection, while exhibiting a lower F1 score, still surpassed the baseline for predicting Suicidal Ideation. Confusion matrices provided insights into prediction performance. Some posts were not evaluable due to dataset errors or API issues.</a:t>
            </a:r>
            <a:endParaRPr lang="en-US" sz="20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85B64C3C-955A-4C8F-8CFD-C831710F641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43504">
        <p:fade/>
      </p:transition>
    </mc:Choice>
    <mc:Fallback>
      <p:transition spd="med" advTm="43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chemeClr val="accent5">
                    <a:lumMod val="50000"/>
                  </a:schemeClr>
                </a:solidFill>
                <a:latin typeface="Times New Roman" panose="02020603050405020304" pitchFamily="18" charset="0"/>
                <a:cs typeface="Times New Roman" panose="02020603050405020304" pitchFamily="18" charset="0"/>
              </a:rPr>
              <a:t>Observations</a:t>
            </a:r>
          </a:p>
        </p:txBody>
      </p:sp>
      <p:sp>
        <p:nvSpPr>
          <p:cNvPr id="3" name="Content Placeholder 2"/>
          <p:cNvSpPr>
            <a:spLocks noGrp="1"/>
          </p:cNvSpPr>
          <p:nvPr>
            <p:ph idx="1"/>
          </p:nvPr>
        </p:nvSpPr>
        <p:spPr>
          <a:xfrm>
            <a:off x="677334" y="1479177"/>
            <a:ext cx="8596668" cy="4562186"/>
          </a:xfrm>
        </p:spPr>
        <p:txBody>
          <a:bodyPr/>
          <a:lstStyle/>
          <a:p>
            <a:pPr algn="just"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ChatGPT exhibited promising results in mental health detection tasks, demonstrating good classification performance.</a:t>
            </a:r>
          </a:p>
          <a:p>
            <a:pPr algn="just"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ChatGPT's zero-shot F1 score of 0.73 in stress detection compares favorably to a fine-tuned BERT model, hinting at potential for further improvement.</a:t>
            </a:r>
          </a:p>
          <a:p>
            <a:pPr algn="just"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ChatGPT achieved an impressive F1 score of 0.86 in depression detection, surpassing reported neural network models and showcasing its efficacy.</a:t>
            </a:r>
          </a:p>
          <a:p>
            <a:pPr rtl="0" fontAlgn="base">
              <a:spcBef>
                <a:spcPts val="0"/>
              </a:spcBef>
              <a:spcAft>
                <a:spcPts val="150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Suicidality detection, a 5-class problem, presented challenges with potential inter-class confusion, reflected in the lower F1 score of 0.37.</a:t>
            </a:r>
          </a:p>
          <a:p>
            <a:pPr algn="just"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Acknowledged limitations include GPT-3.5-turbo backend usage and limited prompt exploration. Future work will explore GPT-4's performance and diverse prompts.</a:t>
            </a:r>
          </a:p>
          <a:p>
            <a:pPr algn="just" rtl="0" fontAlgn="base">
              <a:spcBef>
                <a:spcPts val="0"/>
              </a:spcBef>
              <a:spcAft>
                <a:spcPts val="0"/>
              </a:spcAft>
              <a:buFont typeface="Wingdings" panose="05000000000000000000" pitchFamily="2" charset="2"/>
              <a:buChar char="Ø"/>
            </a:pPr>
            <a:r>
              <a:rPr lang="en-US" sz="2000" b="0" i="0" u="none" strike="noStrike" dirty="0">
                <a:solidFill>
                  <a:schemeClr val="accent5">
                    <a:lumMod val="50000"/>
                  </a:schemeClr>
                </a:solidFill>
                <a:effectLst/>
                <a:latin typeface="Times New Roman" panose="02020603050405020304" pitchFamily="18" charset="0"/>
                <a:cs typeface="Times New Roman" panose="02020603050405020304" pitchFamily="18" charset="0"/>
              </a:rPr>
              <a:t>Recognized the impact of annotations, especially in stress and depression datasets. Suggested re-annotation by multiple experts for a comprehensive assessment.</a:t>
            </a:r>
          </a:p>
          <a:p>
            <a:pPr marL="0" indent="0">
              <a:buNone/>
            </a:pPr>
            <a:endParaRPr lang="en-US" dirty="0"/>
          </a:p>
        </p:txBody>
      </p:sp>
      <p:pic>
        <p:nvPicPr>
          <p:cNvPr id="5" name="Audio 4">
            <a:hlinkClick r:id="" action="ppaction://media"/>
            <a:extLst>
              <a:ext uri="{FF2B5EF4-FFF2-40B4-BE49-F238E27FC236}">
                <a16:creationId xmlns:a16="http://schemas.microsoft.com/office/drawing/2014/main" id="{957C6470-5AB6-4076-A197-C7589D12E32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62488">
        <p:fade/>
      </p:transition>
    </mc:Choice>
    <mc:Fallback>
      <p:transition spd="med" advTm="62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299447"/>
            <a:ext cx="8596668" cy="3375211"/>
          </a:xfrm>
        </p:spPr>
        <p:txBody>
          <a:bodyPr>
            <a:normAutofit/>
          </a:bodyPr>
          <a:lstStyle/>
          <a:p>
            <a:pPr algn="ctr"/>
            <a:br>
              <a:rPr lang="en-US" sz="4000" b="1" dirty="0">
                <a:solidFill>
                  <a:schemeClr val="accent5">
                    <a:lumMod val="50000"/>
                  </a:schemeClr>
                </a:solidFill>
                <a:latin typeface="Times New Roman" panose="02020603050405020304" pitchFamily="18" charset="0"/>
                <a:cs typeface="Times New Roman" panose="02020603050405020304" pitchFamily="18" charset="0"/>
              </a:rPr>
            </a:br>
            <a:r>
              <a:rPr lang="en-US" sz="4000" b="1" dirty="0">
                <a:solidFill>
                  <a:schemeClr val="accent5">
                    <a:lumMod val="50000"/>
                  </a:schemeClr>
                </a:solidFill>
                <a:latin typeface="Times New Roman" panose="02020603050405020304" pitchFamily="18" charset="0"/>
                <a:cs typeface="Times New Roman" panose="02020603050405020304" pitchFamily="18" charset="0"/>
              </a:rPr>
              <a:t>THANK YOU!!</a:t>
            </a:r>
          </a:p>
        </p:txBody>
      </p:sp>
      <p:pic>
        <p:nvPicPr>
          <p:cNvPr id="4" name="Audio 3">
            <a:hlinkClick r:id="" action="ppaction://media"/>
            <a:extLst>
              <a:ext uri="{FF2B5EF4-FFF2-40B4-BE49-F238E27FC236}">
                <a16:creationId xmlns:a16="http://schemas.microsoft.com/office/drawing/2014/main" id="{FF4EB8D9-1741-4DD9-87B5-20A9E533299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Tm="9850">
        <p:fade/>
      </p:transition>
    </mc:Choice>
    <mc:Fallback>
      <p:transition spd="med" advTm="98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3"/>
</p:tagLst>
</file>

<file path=ppt/tags/tag2.xml><?xml version="1.0" encoding="utf-8"?>
<p:tagLst xmlns:a="http://schemas.openxmlformats.org/drawingml/2006/main" xmlns:r="http://schemas.openxmlformats.org/officeDocument/2006/relationships" xmlns:p="http://schemas.openxmlformats.org/presentationml/2006/main">
  <p:tag name="TIMING" val="|0.2"/>
</p:tagLst>
</file>

<file path=ppt/tags/tag3.xml><?xml version="1.0" encoding="utf-8"?>
<p:tagLst xmlns:a="http://schemas.openxmlformats.org/drawingml/2006/main" xmlns:r="http://schemas.openxmlformats.org/officeDocument/2006/relationships" xmlns:p="http://schemas.openxmlformats.org/presentationml/2006/main">
  <p:tag name="TIMING" val="|0.5|0.4|0.4|0.6"/>
</p:tagLst>
</file>

<file path=ppt/tags/tag4.xml><?xml version="1.0" encoding="utf-8"?>
<p:tagLst xmlns:a="http://schemas.openxmlformats.org/drawingml/2006/main" xmlns:r="http://schemas.openxmlformats.org/officeDocument/2006/relationships" xmlns:p="http://schemas.openxmlformats.org/presentationml/2006/main">
  <p:tag name="TIMING" val="|0.7|0.6|0.6|0.6"/>
</p:tagLst>
</file>

<file path=ppt/tags/tag5.xml><?xml version="1.0" encoding="utf-8"?>
<p:tagLst xmlns:a="http://schemas.openxmlformats.org/drawingml/2006/main" xmlns:r="http://schemas.openxmlformats.org/officeDocument/2006/relationships" xmlns:p="http://schemas.openxmlformats.org/presentationml/2006/main">
  <p:tag name="TIMING" val="|0.2|0.7|0.8|0.8"/>
</p:tagLst>
</file>

<file path=ppt/tags/tag6.xml><?xml version="1.0" encoding="utf-8"?>
<p:tagLst xmlns:a="http://schemas.openxmlformats.org/drawingml/2006/main" xmlns:r="http://schemas.openxmlformats.org/officeDocument/2006/relationships" xmlns:p="http://schemas.openxmlformats.org/presentationml/2006/main">
  <p:tag name="TIMING" val="|0|0.7|0.7|0.7|0.8|0.7|0.6|0.5|0.6"/>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1|1|0.8|0.7|0.8|1.4"/>
</p:tagLst>
</file>

<file path=ppt/tags/tag9.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95</TotalTime>
  <Words>679</Words>
  <Application>Microsoft Office PowerPoint</Application>
  <PresentationFormat>Widescreen</PresentationFormat>
  <Paragraphs>65</Paragraphs>
  <Slides>9</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Times New Roman</vt:lpstr>
      <vt:lpstr>Trebuchet MS</vt:lpstr>
      <vt:lpstr>Wingdings</vt:lpstr>
      <vt:lpstr>Wingdings 3</vt:lpstr>
      <vt:lpstr>Facet</vt:lpstr>
      <vt:lpstr>   </vt:lpstr>
      <vt:lpstr>What this paper is about</vt:lpstr>
      <vt:lpstr>About NLP and ChatGPT</vt:lpstr>
      <vt:lpstr>Data Collection Process</vt:lpstr>
      <vt:lpstr>Data Collection and pre-Processing</vt:lpstr>
      <vt:lpstr>Model Used for analysis</vt:lpstr>
      <vt:lpstr>Result Analysis</vt:lpstr>
      <vt:lpstr>Observations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CSE431 NATURAL LANGUAGE PROCESSING  TITTLE:</dc:title>
  <dc:creator>Ishrat Nabila</dc:creator>
  <cp:lastModifiedBy>Ishrat Nabila</cp:lastModifiedBy>
  <cp:revision>18</cp:revision>
  <dcterms:created xsi:type="dcterms:W3CDTF">2023-12-01T12:08:00Z</dcterms:created>
  <dcterms:modified xsi:type="dcterms:W3CDTF">2023-12-03T10:04:29Z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AC1DD6041B9E40E38501AA8017554FF1_12</vt:lpwstr>
  </property>
  <property fmtid="{D5CDD505-2E9C-101B-9397-08002B2CF9AE}" pid="3" name="KSOProductBuildVer">
    <vt:lpwstr>1033-12.2.0.13306</vt:lpwstr>
  </property>
</Properties>
</file>